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15338425" cy="10909300"/>
  <p:notesSz cx="8483600" cy="12344400"/>
  <p:defaultTextStyle>
    <a:defPPr>
      <a:defRPr lang="ja-JP"/>
    </a:defPPr>
    <a:lvl1pPr marL="0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1pPr>
    <a:lvl2pPr marL="715751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2pPr>
    <a:lvl3pPr marL="1431501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3pPr>
    <a:lvl4pPr marL="2147252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4pPr>
    <a:lvl5pPr marL="2863003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5pPr>
    <a:lvl6pPr marL="3578753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6pPr>
    <a:lvl7pPr marL="4294505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7pPr>
    <a:lvl8pPr marL="5010256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8pPr>
    <a:lvl9pPr marL="5726006" algn="l" defTabSz="1431501" rtl="0" eaLnBrk="1" latinLnBrk="0" hangingPunct="1">
      <a:defRPr kumimoji="1"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4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9A5F9"/>
    <a:srgbClr val="4A68A1"/>
    <a:srgbClr val="E85197"/>
    <a:srgbClr val="FCE4F7"/>
    <a:srgbClr val="FBD7F3"/>
    <a:srgbClr val="000099"/>
    <a:srgbClr val="F0F4FA"/>
    <a:srgbClr val="E8EEF8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75" y="43"/>
      </p:cViewPr>
      <p:guideLst>
        <p:guide orient="horz" pos="3436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676226" cy="619364"/>
          </a:xfrm>
          <a:prstGeom prst="rect">
            <a:avLst/>
          </a:prstGeom>
        </p:spPr>
        <p:txBody>
          <a:bodyPr vert="horz" lIns="113849" tIns="56926" rIns="113849" bIns="56926" rtlCol="0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05414" y="2"/>
            <a:ext cx="3676226" cy="619364"/>
          </a:xfrm>
          <a:prstGeom prst="rect">
            <a:avLst/>
          </a:prstGeom>
        </p:spPr>
        <p:txBody>
          <a:bodyPr vert="horz" lIns="113849" tIns="56926" rIns="113849" bIns="56926" rtlCol="0"/>
          <a:lstStyle>
            <a:lvl1pPr algn="r">
              <a:defRPr sz="15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11275" y="1541463"/>
            <a:ext cx="5861050" cy="416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3849" tIns="56926" rIns="113849" bIns="569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8360" y="5940743"/>
            <a:ext cx="6786880" cy="4860607"/>
          </a:xfrm>
          <a:prstGeom prst="rect">
            <a:avLst/>
          </a:prstGeom>
        </p:spPr>
        <p:txBody>
          <a:bodyPr vert="horz" lIns="113849" tIns="56926" rIns="113849" bIns="569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1725041"/>
            <a:ext cx="3676226" cy="619363"/>
          </a:xfrm>
          <a:prstGeom prst="rect">
            <a:avLst/>
          </a:prstGeom>
        </p:spPr>
        <p:txBody>
          <a:bodyPr vert="horz" lIns="113849" tIns="56926" rIns="113849" bIns="56926" rtlCol="0" anchor="b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05414" y="11725041"/>
            <a:ext cx="3676226" cy="619363"/>
          </a:xfrm>
          <a:prstGeom prst="rect">
            <a:avLst/>
          </a:prstGeom>
        </p:spPr>
        <p:txBody>
          <a:bodyPr vert="horz" lIns="113849" tIns="56926" rIns="113849" bIns="56926" rtlCol="0" anchor="b"/>
          <a:lstStyle>
            <a:lvl1pPr algn="r">
              <a:defRPr sz="15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715751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1431501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2147252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2863003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3578753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4294505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5010256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5726006" algn="l" defTabSz="143150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052" y="2504574"/>
            <a:ext cx="9293911" cy="5327975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6753" y="8038017"/>
            <a:ext cx="8200509" cy="3694865"/>
          </a:xfrm>
        </p:spPr>
        <p:txBody>
          <a:bodyPr/>
          <a:lstStyle>
            <a:lvl1pPr marL="0" indent="0" algn="ctr">
              <a:buNone/>
              <a:defRPr sz="2900"/>
            </a:lvl1pPr>
            <a:lvl2pPr marL="546126" indent="0" algn="ctr">
              <a:buNone/>
              <a:defRPr sz="2400"/>
            </a:lvl2pPr>
            <a:lvl3pPr marL="1092252" indent="0" algn="ctr">
              <a:buNone/>
              <a:defRPr sz="2200"/>
            </a:lvl3pPr>
            <a:lvl4pPr marL="1638378" indent="0" algn="ctr">
              <a:buNone/>
              <a:defRPr sz="1900"/>
            </a:lvl4pPr>
            <a:lvl5pPr marL="2184505" indent="0" algn="ctr">
              <a:buNone/>
              <a:defRPr sz="1900"/>
            </a:lvl5pPr>
            <a:lvl6pPr marL="2730631" indent="0" algn="ctr">
              <a:buNone/>
              <a:defRPr sz="1900"/>
            </a:lvl6pPr>
            <a:lvl7pPr marL="3276756" indent="0" algn="ctr">
              <a:buNone/>
              <a:defRPr sz="1900"/>
            </a:lvl7pPr>
            <a:lvl8pPr marL="3822882" indent="0" algn="ctr">
              <a:buNone/>
              <a:defRPr sz="1900"/>
            </a:lvl8pPr>
            <a:lvl9pPr marL="4369008" indent="0" algn="ctr">
              <a:buNone/>
              <a:defRPr sz="1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944D0-87A0-497F-8D82-0A602BB46A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4310-321B-4699-8E59-705115CD8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20D0E-9BA4-499B-AB9C-2B5F681B1D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736D9-ED9D-41E8-9D26-EE539FE0E2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1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4653" y="814784"/>
            <a:ext cx="2357646" cy="129692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1714" y="814784"/>
            <a:ext cx="6936264" cy="129692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399C-7826-42EC-B32A-877AEBE574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B6A2-CCFB-4F6D-A8C5-05F008DB8F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42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38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95670-C0B8-4EE0-A296-99B0FD9A55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2D9-DDB6-48FC-9CAD-E9EB89C53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021" y="3815317"/>
            <a:ext cx="9430585" cy="6365937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021" y="10241478"/>
            <a:ext cx="9430585" cy="3347695"/>
          </a:xfrm>
        </p:spPr>
        <p:txBody>
          <a:bodyPr/>
          <a:lstStyle>
            <a:lvl1pPr marL="0" indent="0">
              <a:buNone/>
              <a:defRPr sz="2900">
                <a:solidFill>
                  <a:schemeClr val="tx1"/>
                </a:solidFill>
              </a:defRPr>
            </a:lvl1pPr>
            <a:lvl2pPr marL="54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2252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6383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845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306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767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8228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690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80BF-FFFF-4D30-8183-64BA5E8C6D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46183-1241-4C2B-A874-B25815DF29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1714" y="4073916"/>
            <a:ext cx="4646955" cy="97100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35345" y="4073916"/>
            <a:ext cx="4646955" cy="97100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247F-022E-45F6-9E1F-E61D9C4929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78A12-515F-46D2-A79F-6B40B8ADC3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4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39" y="814786"/>
            <a:ext cx="9430585" cy="29580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3138" y="3751546"/>
            <a:ext cx="4625599" cy="183857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6126" indent="0">
              <a:buNone/>
              <a:defRPr sz="2400" b="1"/>
            </a:lvl2pPr>
            <a:lvl3pPr marL="1092252" indent="0">
              <a:buNone/>
              <a:defRPr sz="2200" b="1"/>
            </a:lvl3pPr>
            <a:lvl4pPr marL="1638378" indent="0">
              <a:buNone/>
              <a:defRPr sz="1900" b="1"/>
            </a:lvl4pPr>
            <a:lvl5pPr marL="2184505" indent="0">
              <a:buNone/>
              <a:defRPr sz="1900" b="1"/>
            </a:lvl5pPr>
            <a:lvl6pPr marL="2730631" indent="0">
              <a:buNone/>
              <a:defRPr sz="1900" b="1"/>
            </a:lvl6pPr>
            <a:lvl7pPr marL="3276756" indent="0">
              <a:buNone/>
              <a:defRPr sz="1900" b="1"/>
            </a:lvl7pPr>
            <a:lvl8pPr marL="3822882" indent="0">
              <a:buNone/>
              <a:defRPr sz="1900" b="1"/>
            </a:lvl8pPr>
            <a:lvl9pPr marL="4369008" indent="0">
              <a:buNone/>
              <a:defRPr sz="1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138" y="5590122"/>
            <a:ext cx="4625599" cy="82222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35344" y="3751546"/>
            <a:ext cx="4648379" cy="183857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6126" indent="0">
              <a:buNone/>
              <a:defRPr sz="2400" b="1"/>
            </a:lvl2pPr>
            <a:lvl3pPr marL="1092252" indent="0">
              <a:buNone/>
              <a:defRPr sz="2200" b="1"/>
            </a:lvl3pPr>
            <a:lvl4pPr marL="1638378" indent="0">
              <a:buNone/>
              <a:defRPr sz="1900" b="1"/>
            </a:lvl4pPr>
            <a:lvl5pPr marL="2184505" indent="0">
              <a:buNone/>
              <a:defRPr sz="1900" b="1"/>
            </a:lvl5pPr>
            <a:lvl6pPr marL="2730631" indent="0">
              <a:buNone/>
              <a:defRPr sz="1900" b="1"/>
            </a:lvl6pPr>
            <a:lvl7pPr marL="3276756" indent="0">
              <a:buNone/>
              <a:defRPr sz="1900" b="1"/>
            </a:lvl7pPr>
            <a:lvl8pPr marL="3822882" indent="0">
              <a:buNone/>
              <a:defRPr sz="1900" b="1"/>
            </a:lvl8pPr>
            <a:lvl9pPr marL="4369008" indent="0">
              <a:buNone/>
              <a:defRPr sz="1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35344" y="5590122"/>
            <a:ext cx="4648379" cy="82222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3DBE-A92F-4BA2-AFDF-1F0349A32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1D1C0-7220-4899-A02E-5EDF3C7EE0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6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79D4-13AC-4331-BBE0-27DB72F8B04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9283E-BFB3-4B6F-90D4-5A4EE82EAB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5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6F91-7055-4A53-BCDD-CE5C1D7721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4DA0-8EEE-4502-AF13-1D7BE3483E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39" y="1020251"/>
            <a:ext cx="3526503" cy="3570877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380" y="2203461"/>
            <a:ext cx="5535344" cy="10875587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3139" y="4591127"/>
            <a:ext cx="3526503" cy="8505631"/>
          </a:xfrm>
        </p:spPr>
        <p:txBody>
          <a:bodyPr/>
          <a:lstStyle>
            <a:lvl1pPr marL="0" indent="0">
              <a:buNone/>
              <a:defRPr sz="1900"/>
            </a:lvl1pPr>
            <a:lvl2pPr marL="546126" indent="0">
              <a:buNone/>
              <a:defRPr sz="1700"/>
            </a:lvl2pPr>
            <a:lvl3pPr marL="1092252" indent="0">
              <a:buNone/>
              <a:defRPr sz="1400"/>
            </a:lvl3pPr>
            <a:lvl4pPr marL="1638378" indent="0">
              <a:buNone/>
              <a:defRPr sz="1200"/>
            </a:lvl4pPr>
            <a:lvl5pPr marL="2184505" indent="0">
              <a:buNone/>
              <a:defRPr sz="1200"/>
            </a:lvl5pPr>
            <a:lvl6pPr marL="2730631" indent="0">
              <a:buNone/>
              <a:defRPr sz="1200"/>
            </a:lvl6pPr>
            <a:lvl7pPr marL="3276756" indent="0">
              <a:buNone/>
              <a:defRPr sz="1200"/>
            </a:lvl7pPr>
            <a:lvl8pPr marL="3822882" indent="0">
              <a:buNone/>
              <a:defRPr sz="1200"/>
            </a:lvl8pPr>
            <a:lvl9pPr marL="436900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5C0C-0476-490C-9B11-897FB43C85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CDC6-F257-4EAC-9FB4-1BADA926343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5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39" y="1020251"/>
            <a:ext cx="3526503" cy="3570877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8380" y="2203461"/>
            <a:ext cx="5535344" cy="10875587"/>
          </a:xfrm>
        </p:spPr>
        <p:txBody>
          <a:bodyPr anchor="t"/>
          <a:lstStyle>
            <a:lvl1pPr marL="0" indent="0">
              <a:buNone/>
              <a:defRPr sz="3800"/>
            </a:lvl1pPr>
            <a:lvl2pPr marL="546126" indent="0">
              <a:buNone/>
              <a:defRPr sz="3300"/>
            </a:lvl2pPr>
            <a:lvl3pPr marL="1092252" indent="0">
              <a:buNone/>
              <a:defRPr sz="2900"/>
            </a:lvl3pPr>
            <a:lvl4pPr marL="1638378" indent="0">
              <a:buNone/>
              <a:defRPr sz="2400"/>
            </a:lvl4pPr>
            <a:lvl5pPr marL="2184505" indent="0">
              <a:buNone/>
              <a:defRPr sz="2400"/>
            </a:lvl5pPr>
            <a:lvl6pPr marL="2730631" indent="0">
              <a:buNone/>
              <a:defRPr sz="2400"/>
            </a:lvl6pPr>
            <a:lvl7pPr marL="3276756" indent="0">
              <a:buNone/>
              <a:defRPr sz="2400"/>
            </a:lvl7pPr>
            <a:lvl8pPr marL="3822882" indent="0">
              <a:buNone/>
              <a:defRPr sz="2400"/>
            </a:lvl8pPr>
            <a:lvl9pPr marL="4369008" indent="0">
              <a:buNone/>
              <a:defRPr sz="24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3139" y="4591127"/>
            <a:ext cx="3526503" cy="8505631"/>
          </a:xfrm>
        </p:spPr>
        <p:txBody>
          <a:bodyPr/>
          <a:lstStyle>
            <a:lvl1pPr marL="0" indent="0">
              <a:buNone/>
              <a:defRPr sz="1900"/>
            </a:lvl1pPr>
            <a:lvl2pPr marL="546126" indent="0">
              <a:buNone/>
              <a:defRPr sz="1700"/>
            </a:lvl2pPr>
            <a:lvl3pPr marL="1092252" indent="0">
              <a:buNone/>
              <a:defRPr sz="1400"/>
            </a:lvl3pPr>
            <a:lvl4pPr marL="1638378" indent="0">
              <a:buNone/>
              <a:defRPr sz="1200"/>
            </a:lvl4pPr>
            <a:lvl5pPr marL="2184505" indent="0">
              <a:buNone/>
              <a:defRPr sz="1200"/>
            </a:lvl5pPr>
            <a:lvl6pPr marL="2730631" indent="0">
              <a:buNone/>
              <a:defRPr sz="1200"/>
            </a:lvl6pPr>
            <a:lvl7pPr marL="3276756" indent="0">
              <a:buNone/>
              <a:defRPr sz="1200"/>
            </a:lvl7pPr>
            <a:lvl8pPr marL="3822882" indent="0">
              <a:buNone/>
              <a:defRPr sz="1200"/>
            </a:lvl8pPr>
            <a:lvl9pPr marL="4369008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BDD56-D014-4EEA-A6EC-0DEDBBB9DCF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E95B-ED84-4348-A7AC-B198E95CDA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0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5899" y="581325"/>
            <a:ext cx="13226628" cy="2109249"/>
          </a:xfrm>
          <a:prstGeom prst="rect">
            <a:avLst/>
          </a:prstGeom>
        </p:spPr>
        <p:txBody>
          <a:bodyPr vert="horz" lIns="128455" tIns="64227" rIns="128455" bIns="64227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899" y="2904395"/>
            <a:ext cx="13226628" cy="6922439"/>
          </a:xfrm>
          <a:prstGeom prst="rect">
            <a:avLst/>
          </a:prstGeom>
        </p:spPr>
        <p:txBody>
          <a:bodyPr vert="horz" lIns="128455" tIns="64227" rIns="128455" bIns="64227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5899" y="10109702"/>
            <a:ext cx="3451201" cy="581324"/>
          </a:xfrm>
          <a:prstGeom prst="rect">
            <a:avLst/>
          </a:prstGeom>
        </p:spPr>
        <p:txBody>
          <a:bodyPr vert="horz" lIns="128455" tIns="64227" rIns="128455" bIns="64227" rtlCol="0" anchor="ctr"/>
          <a:lstStyle>
            <a:lvl1pPr algn="l" defTabSz="1431501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D030D-BC4F-4300-9C1D-DEF9FB5A657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78580" y="10109702"/>
            <a:ext cx="5181266" cy="581324"/>
          </a:xfrm>
          <a:prstGeom prst="rect">
            <a:avLst/>
          </a:prstGeom>
        </p:spPr>
        <p:txBody>
          <a:bodyPr vert="horz" lIns="128455" tIns="64227" rIns="128455" bIns="64227" rtlCol="0" anchor="ctr"/>
          <a:lstStyle>
            <a:lvl1pPr algn="ctr" defTabSz="1431501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1326" y="10109702"/>
            <a:ext cx="3451201" cy="581324"/>
          </a:xfrm>
          <a:prstGeom prst="rect">
            <a:avLst/>
          </a:prstGeom>
        </p:spPr>
        <p:txBody>
          <a:bodyPr vert="horz" lIns="128455" tIns="64227" rIns="128455" bIns="64227" rtlCol="0" anchor="ctr"/>
          <a:lstStyle>
            <a:lvl1pPr algn="r" defTabSz="1431501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D2EABC4-B37D-4B48-A645-B436E776B15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4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642275"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1284549"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926824"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2569098" algn="l" defTabSz="1090529" rtl="0" fontAlgn="base">
        <a:lnSpc>
          <a:spcPct val="90000"/>
        </a:lnSpc>
        <a:spcBef>
          <a:spcPct val="0"/>
        </a:spcBef>
        <a:spcAft>
          <a:spcPct val="0"/>
        </a:spcAft>
        <a:defRPr kumimoji="1" sz="52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272075" indent="-272075" algn="l" defTabSz="1090529" rtl="0" fontAlgn="base">
        <a:lnSpc>
          <a:spcPct val="90000"/>
        </a:lnSpc>
        <a:spcBef>
          <a:spcPts val="1194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8455" indent="-272075" algn="l" defTabSz="1090529" rtl="0" fontAlgn="base">
        <a:lnSpc>
          <a:spcPct val="90000"/>
        </a:lnSpc>
        <a:spcBef>
          <a:spcPts val="597"/>
        </a:spcBef>
        <a:spcAft>
          <a:spcPct val="0"/>
        </a:spcAft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833" indent="-272075" algn="l" defTabSz="1090529" rtl="0" fontAlgn="base">
        <a:lnSpc>
          <a:spcPct val="90000"/>
        </a:lnSpc>
        <a:spcBef>
          <a:spcPts val="597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1214" indent="-272075" algn="l" defTabSz="1090529" rtl="0" fontAlgn="base">
        <a:lnSpc>
          <a:spcPct val="90000"/>
        </a:lnSpc>
        <a:spcBef>
          <a:spcPts val="597"/>
        </a:spcBef>
        <a:spcAft>
          <a:spcPct val="0"/>
        </a:spcAft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55363" indent="-272075" algn="l" defTabSz="1090529" rtl="0" fontAlgn="base">
        <a:lnSpc>
          <a:spcPct val="90000"/>
        </a:lnSpc>
        <a:spcBef>
          <a:spcPts val="597"/>
        </a:spcBef>
        <a:spcAft>
          <a:spcPct val="0"/>
        </a:spcAft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03693" indent="-273064" algn="l" defTabSz="1092252" rtl="0" eaLnBrk="1" latinLnBrk="0" hangingPunct="1">
        <a:lnSpc>
          <a:spcPct val="90000"/>
        </a:lnSpc>
        <a:spcBef>
          <a:spcPts val="597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549820" indent="-273064" algn="l" defTabSz="1092252" rtl="0" eaLnBrk="1" latinLnBrk="0" hangingPunct="1">
        <a:lnSpc>
          <a:spcPct val="90000"/>
        </a:lnSpc>
        <a:spcBef>
          <a:spcPts val="597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095946" indent="-273064" algn="l" defTabSz="1092252" rtl="0" eaLnBrk="1" latinLnBrk="0" hangingPunct="1">
        <a:lnSpc>
          <a:spcPct val="90000"/>
        </a:lnSpc>
        <a:spcBef>
          <a:spcPts val="597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642072" indent="-273064" algn="l" defTabSz="1092252" rtl="0" eaLnBrk="1" latinLnBrk="0" hangingPunct="1">
        <a:lnSpc>
          <a:spcPct val="90000"/>
        </a:lnSpc>
        <a:spcBef>
          <a:spcPts val="597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6126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2252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38378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84505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631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756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2882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69008" algn="l" defTabSz="1092252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会社案内-0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9" y="508"/>
            <a:ext cx="15334488" cy="10908792"/>
          </a:xfrm>
          <a:prstGeom prst="rect">
            <a:avLst/>
          </a:prstGeom>
        </p:spPr>
      </p:pic>
      <p:sp>
        <p:nvSpPr>
          <p:cNvPr id="1124" name="AutoShape 100"/>
          <p:cNvSpPr>
            <a:spLocks noChangeAspect="1" noChangeArrowheads="1" noTextEdit="1"/>
          </p:cNvSpPr>
          <p:nvPr/>
        </p:nvSpPr>
        <p:spPr bwMode="auto">
          <a:xfrm>
            <a:off x="-1259040" y="-322959"/>
            <a:ext cx="16597466" cy="112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455" tIns="64227" rIns="128455" bIns="64227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 sz="1500" dirty="0"/>
          </a:p>
        </p:txBody>
      </p:sp>
      <p:sp>
        <p:nvSpPr>
          <p:cNvPr id="1128" name="Freeform 104"/>
          <p:cNvSpPr>
            <a:spLocks/>
          </p:cNvSpPr>
          <p:nvPr/>
        </p:nvSpPr>
        <p:spPr bwMode="auto">
          <a:xfrm>
            <a:off x="-11161" y="20045"/>
            <a:ext cx="15349586" cy="10893710"/>
          </a:xfrm>
          <a:custGeom>
            <a:avLst/>
            <a:gdLst/>
            <a:ahLst/>
            <a:cxnLst>
              <a:cxn ang="0">
                <a:pos x="6876" y="0"/>
              </a:cxn>
              <a:cxn ang="0">
                <a:pos x="0" y="0"/>
              </a:cxn>
              <a:cxn ang="0">
                <a:pos x="0" y="4891"/>
              </a:cxn>
              <a:cxn ang="0">
                <a:pos x="6876" y="4891"/>
              </a:cxn>
              <a:cxn ang="0">
                <a:pos x="6876" y="0"/>
              </a:cxn>
              <a:cxn ang="0">
                <a:pos x="6876" y="0"/>
              </a:cxn>
            </a:cxnLst>
            <a:rect l="0" t="0" r="r" b="b"/>
            <a:pathLst>
              <a:path w="6876" h="4891">
                <a:moveTo>
                  <a:pt x="6876" y="0"/>
                </a:moveTo>
                <a:lnTo>
                  <a:pt x="0" y="0"/>
                </a:lnTo>
                <a:lnTo>
                  <a:pt x="0" y="4891"/>
                </a:lnTo>
                <a:lnTo>
                  <a:pt x="6876" y="4891"/>
                </a:lnTo>
                <a:lnTo>
                  <a:pt x="6876" y="0"/>
                </a:lnTo>
                <a:lnTo>
                  <a:pt x="687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128455" tIns="64227" rIns="128455" bIns="6422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7" name="Rectangle 113"/>
          <p:cNvSpPr>
            <a:spLocks noChangeArrowheads="1"/>
          </p:cNvSpPr>
          <p:nvPr/>
        </p:nvSpPr>
        <p:spPr bwMode="auto">
          <a:xfrm>
            <a:off x="12676015" y="7208471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特徴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138" name="Rectangle 114"/>
          <p:cNvSpPr>
            <a:spLocks noChangeArrowheads="1"/>
          </p:cNvSpPr>
          <p:nvPr/>
        </p:nvSpPr>
        <p:spPr bwMode="auto">
          <a:xfrm>
            <a:off x="12676015" y="7538519"/>
            <a:ext cx="155170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就労移行支援定員２０名</a:t>
            </a:r>
            <a:endParaRPr lang="ja-JP" altLang="ja-JP" sz="2500" dirty="0"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139" name="Rectangle 115"/>
          <p:cNvSpPr>
            <a:spLocks noChangeArrowheads="1"/>
          </p:cNvSpPr>
          <p:nvPr/>
        </p:nvSpPr>
        <p:spPr bwMode="auto">
          <a:xfrm>
            <a:off x="12676015" y="7727838"/>
            <a:ext cx="141064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就労に特化した専門性</a:t>
            </a:r>
            <a:endParaRPr lang="en-US" altLang="ja-JP" sz="1100" dirty="0">
              <a:solidFill>
                <a:srgbClr val="000000"/>
              </a:solidFill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13229636" y="8376857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特徴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13229635" y="8704678"/>
            <a:ext cx="121988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>
                <a:solidFill>
                  <a:srgbClr val="000000"/>
                </a:solidFill>
                <a:latin typeface="Osaka" charset="-128"/>
                <a:ea typeface="Osaka" charset="-128"/>
                <a:cs typeface="ＭＳ Ｐゴシック" pitchFamily="50" charset="-128"/>
              </a:rPr>
              <a:t>A</a:t>
            </a:r>
            <a:r>
              <a:rPr lang="en-US" altLang="ja-JP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AA</a:t>
            </a: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型：カフェの仕事</a:t>
            </a:r>
            <a:endParaRPr lang="ja-JP" altLang="ja-JP" sz="2500" dirty="0"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142" name="Rectangle 118"/>
          <p:cNvSpPr>
            <a:spLocks noChangeArrowheads="1"/>
          </p:cNvSpPr>
          <p:nvPr/>
        </p:nvSpPr>
        <p:spPr bwMode="auto">
          <a:xfrm>
            <a:off x="13229635" y="8893998"/>
            <a:ext cx="169277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Ｂ型：一般就労も目指せる</a:t>
            </a:r>
            <a:endParaRPr lang="ja-JP" altLang="ja-JP" sz="2500" dirty="0"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144" name="Rectangle 120"/>
          <p:cNvSpPr>
            <a:spLocks noChangeArrowheads="1"/>
          </p:cNvSpPr>
          <p:nvPr/>
        </p:nvSpPr>
        <p:spPr bwMode="auto">
          <a:xfrm>
            <a:off x="8042780" y="7869379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特徴</a:t>
            </a:r>
            <a:endParaRPr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145" name="Rectangle 121"/>
          <p:cNvSpPr>
            <a:spLocks noChangeArrowheads="1"/>
          </p:cNvSpPr>
          <p:nvPr/>
        </p:nvSpPr>
        <p:spPr bwMode="auto">
          <a:xfrm>
            <a:off x="8054035" y="8297978"/>
            <a:ext cx="16251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支援対象者：大人の方</a:t>
            </a:r>
            <a:endParaRPr lang="en-US" altLang="ja-JP" sz="1100" dirty="0">
              <a:solidFill>
                <a:srgbClr val="000000"/>
              </a:solidFill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　　　　　　児童の方</a:t>
            </a:r>
            <a:endParaRPr lang="en-US" altLang="ja-JP" sz="1100" dirty="0">
              <a:solidFill>
                <a:srgbClr val="000000"/>
              </a:solidFill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auto">
          <a:xfrm>
            <a:off x="1132594" y="1344368"/>
            <a:ext cx="11445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ごあいさつ</a:t>
            </a:r>
            <a:endParaRPr lang="ja-JP" altLang="en-US" sz="25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39" name="Freeform 215"/>
          <p:cNvSpPr>
            <a:spLocks/>
          </p:cNvSpPr>
          <p:nvPr/>
        </p:nvSpPr>
        <p:spPr bwMode="auto">
          <a:xfrm>
            <a:off x="9103533" y="8780406"/>
            <a:ext cx="1105010" cy="31182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" y="140"/>
              </a:cxn>
              <a:cxn ang="0">
                <a:pos x="495" y="140"/>
              </a:cxn>
            </a:cxnLst>
            <a:rect l="0" t="0" r="r" b="b"/>
            <a:pathLst>
              <a:path w="495" h="140">
                <a:moveTo>
                  <a:pt x="0" y="0"/>
                </a:moveTo>
                <a:lnTo>
                  <a:pt x="137" y="140"/>
                </a:lnTo>
                <a:lnTo>
                  <a:pt x="495" y="14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128455" tIns="64227" rIns="128455" bIns="6422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0" name="Freeform 216"/>
          <p:cNvSpPr>
            <a:spLocks/>
          </p:cNvSpPr>
          <p:nvPr/>
        </p:nvSpPr>
        <p:spPr bwMode="auto">
          <a:xfrm>
            <a:off x="11852130" y="7411836"/>
            <a:ext cx="788050" cy="202411"/>
          </a:xfrm>
          <a:custGeom>
            <a:avLst/>
            <a:gdLst/>
            <a:ahLst/>
            <a:cxnLst>
              <a:cxn ang="0">
                <a:pos x="289" y="0"/>
              </a:cxn>
              <a:cxn ang="0">
                <a:pos x="130" y="0"/>
              </a:cxn>
              <a:cxn ang="0">
                <a:pos x="0" y="71"/>
              </a:cxn>
            </a:cxnLst>
            <a:rect l="0" t="0" r="r" b="b"/>
            <a:pathLst>
              <a:path w="289" h="71">
                <a:moveTo>
                  <a:pt x="289" y="0"/>
                </a:moveTo>
                <a:lnTo>
                  <a:pt x="130" y="0"/>
                </a:lnTo>
                <a:lnTo>
                  <a:pt x="0" y="71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128455" tIns="64227" rIns="128455" bIns="6422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41" name="Line 217"/>
          <p:cNvSpPr>
            <a:spLocks noChangeShapeType="1"/>
          </p:cNvSpPr>
          <p:nvPr/>
        </p:nvSpPr>
        <p:spPr bwMode="auto">
          <a:xfrm flipH="1">
            <a:off x="12449658" y="8587771"/>
            <a:ext cx="725512" cy="2228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vert="horz" wrap="square" lIns="128455" tIns="64227" rIns="128455" bIns="64227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9" name="円/楕円 288"/>
          <p:cNvSpPr/>
          <p:nvPr/>
        </p:nvSpPr>
        <p:spPr>
          <a:xfrm>
            <a:off x="9824577" y="8420094"/>
            <a:ext cx="1678448" cy="1336488"/>
          </a:xfrm>
          <a:prstGeom prst="ellipse">
            <a:avLst/>
          </a:prstGeom>
          <a:solidFill>
            <a:srgbClr val="F9A5F9"/>
          </a:solidFill>
          <a:ln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28455" tIns="64227" rIns="128455" bIns="64227" rtlCol="0" anchor="ctr"/>
          <a:lstStyle/>
          <a:p>
            <a:pPr algn="ctr"/>
            <a:r>
              <a:rPr lang="ja-JP" altLang="en-US" sz="1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相談</a:t>
            </a:r>
            <a:endParaRPr lang="en-US" altLang="ja-JP" sz="1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</a:t>
            </a:r>
          </a:p>
        </p:txBody>
      </p:sp>
      <p:sp>
        <p:nvSpPr>
          <p:cNvPr id="290" name="円/楕円 289"/>
          <p:cNvSpPr/>
          <p:nvPr/>
        </p:nvSpPr>
        <p:spPr>
          <a:xfrm>
            <a:off x="11487324" y="8321855"/>
            <a:ext cx="1680167" cy="1336488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455" tIns="64227" rIns="128455" bIns="64227" rtlCol="0" anchor="ctr"/>
          <a:lstStyle/>
          <a:p>
            <a:pPr algn="ctr"/>
            <a:r>
              <a:rPr lang="ja-JP" altLang="en-US" sz="1800" dirty="0">
                <a:solidFill>
                  <a:sysClr val="windowText" lastClr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就労継続</a:t>
            </a:r>
            <a:endParaRPr lang="en-US" altLang="ja-JP" sz="1800" dirty="0">
              <a:solidFill>
                <a:sysClr val="windowText" lastClr="000000"/>
              </a:solidFill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  <a:p>
            <a:pPr algn="ctr"/>
            <a:r>
              <a:rPr lang="en-US" altLang="ja-JP" sz="1800" dirty="0">
                <a:solidFill>
                  <a:sysClr val="windowText" lastClr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A</a:t>
            </a:r>
            <a:r>
              <a:rPr lang="ja-JP" altLang="en-US" sz="1800" dirty="0">
                <a:solidFill>
                  <a:sysClr val="windowText" lastClr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Ａ型</a:t>
            </a:r>
            <a:endParaRPr lang="en-US" altLang="ja-JP" sz="1800" dirty="0">
              <a:solidFill>
                <a:sysClr val="windowText" lastClr="000000"/>
              </a:solidFill>
              <a:latin typeface="ZWAdobeF" pitchFamily="2" charset="0"/>
              <a:ea typeface="メイリオ" panose="020B0604030504040204" pitchFamily="50" charset="-128"/>
              <a:cs typeface="ZWAdobeF" pitchFamily="2" charset="0"/>
            </a:endParaRPr>
          </a:p>
          <a:p>
            <a:pPr algn="ctr"/>
            <a:r>
              <a:rPr lang="en-US" altLang="ja-JP" sz="1800" dirty="0">
                <a:solidFill>
                  <a:sysClr val="windowText" lastClr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B</a:t>
            </a:r>
            <a:r>
              <a:rPr lang="ja-JP" altLang="en-US" sz="1800" dirty="0">
                <a:solidFill>
                  <a:sysClr val="windowText" lastClr="000000"/>
                </a:solidFill>
                <a:latin typeface="ZWAdobeF" pitchFamily="2" charset="0"/>
                <a:ea typeface="メイリオ" panose="020B0604030504040204" pitchFamily="50" charset="-128"/>
                <a:cs typeface="ZWAdobeF" pitchFamily="2" charset="0"/>
              </a:rPr>
              <a:t>Ｂ型</a:t>
            </a:r>
          </a:p>
        </p:txBody>
      </p:sp>
      <p:sp>
        <p:nvSpPr>
          <p:cNvPr id="288" name="円/楕円 287"/>
          <p:cNvSpPr/>
          <p:nvPr/>
        </p:nvSpPr>
        <p:spPr>
          <a:xfrm>
            <a:off x="10503569" y="7288739"/>
            <a:ext cx="1771332" cy="1422223"/>
          </a:xfrm>
          <a:prstGeom prst="ellipse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455" tIns="64227" rIns="128455" bIns="64227" rtlCol="0" anchor="ctr"/>
          <a:lstStyle/>
          <a:p>
            <a:pPr algn="ctr"/>
            <a:r>
              <a:rPr lang="ja-JP" altLang="en-US" sz="1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endParaRPr lang="en-US" altLang="ja-JP" sz="18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移行支援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471319" y="1329506"/>
            <a:ext cx="327926" cy="325072"/>
            <a:chOff x="-605721" y="2950176"/>
            <a:chExt cx="2258431" cy="2238785"/>
          </a:xfrm>
        </p:grpSpPr>
        <p:sp>
          <p:nvSpPr>
            <p:cNvPr id="3" name="角丸四角形 2"/>
            <p:cNvSpPr/>
            <p:nvPr/>
          </p:nvSpPr>
          <p:spPr>
            <a:xfrm>
              <a:off x="-605721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角丸四角形 97"/>
            <p:cNvSpPr/>
            <p:nvPr/>
          </p:nvSpPr>
          <p:spPr>
            <a:xfrm>
              <a:off x="617120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角丸四角形 98"/>
            <p:cNvSpPr/>
            <p:nvPr/>
          </p:nvSpPr>
          <p:spPr>
            <a:xfrm>
              <a:off x="-605721" y="2950176"/>
              <a:ext cx="1035588" cy="10355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617120" y="2950176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" name="Rectangle 159"/>
          <p:cNvSpPr>
            <a:spLocks noChangeArrowheads="1"/>
          </p:cNvSpPr>
          <p:nvPr/>
        </p:nvSpPr>
        <p:spPr bwMode="auto">
          <a:xfrm>
            <a:off x="160934" y="2163153"/>
            <a:ext cx="7405707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私たちは、障害者・障害児、高齢者、生活困窮者、触法者など「生きづらさ」を感じている方々が、「可 能な限り自立した生活が送れるような手助け」や「社会的障壁」のない社会を実現する事が法人として の目的です。</a:t>
            </a:r>
            <a:endParaRPr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endParaRPr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従来の福祉的な発想を尊重しつつ、世の中に流れに合った福祉アプローチを日々研究しています。</a:t>
            </a:r>
          </a:p>
          <a:p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これまでの障害者雇用は、“どの業務が、作業ができるか”に焦点があたりがちでした。</a:t>
            </a:r>
            <a:b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この概念を払拭して、「一人の生活人、一人の職業人」のキャリア視点からの障害者就労を推進します。</a:t>
            </a:r>
          </a:p>
          <a:p>
            <a:r>
              <a:rPr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みなさんに「どんな人生を歩みたいですか？」を問い続けていきます</a:t>
            </a:r>
          </a:p>
          <a:p>
            <a:pPr algn="r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理</a:t>
            </a:r>
            <a:r>
              <a:rPr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事長　松原克成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13" name="Rectangle 158"/>
          <p:cNvSpPr>
            <a:spLocks noChangeArrowheads="1"/>
          </p:cNvSpPr>
          <p:nvPr/>
        </p:nvSpPr>
        <p:spPr bwMode="auto">
          <a:xfrm>
            <a:off x="8674987" y="1385676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沿革</a:t>
            </a:r>
            <a:endParaRPr lang="ja-JP" altLang="en-US" sz="25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14" name="図形グループ 113"/>
          <p:cNvGrpSpPr/>
          <p:nvPr/>
        </p:nvGrpSpPr>
        <p:grpSpPr>
          <a:xfrm>
            <a:off x="8098663" y="1376451"/>
            <a:ext cx="327926" cy="325072"/>
            <a:chOff x="-605721" y="2950176"/>
            <a:chExt cx="2258431" cy="2238785"/>
          </a:xfrm>
        </p:grpSpPr>
        <p:sp>
          <p:nvSpPr>
            <p:cNvPr id="115" name="角丸四角形 114"/>
            <p:cNvSpPr/>
            <p:nvPr/>
          </p:nvSpPr>
          <p:spPr>
            <a:xfrm>
              <a:off x="-605721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角丸四角形 115"/>
            <p:cNvSpPr/>
            <p:nvPr/>
          </p:nvSpPr>
          <p:spPr>
            <a:xfrm>
              <a:off x="617120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角丸四角形 116"/>
            <p:cNvSpPr/>
            <p:nvPr/>
          </p:nvSpPr>
          <p:spPr>
            <a:xfrm>
              <a:off x="-605721" y="2950176"/>
              <a:ext cx="1035588" cy="10355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617120" y="2950176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0" name="Rectangle 158"/>
          <p:cNvSpPr>
            <a:spLocks noChangeArrowheads="1"/>
          </p:cNvSpPr>
          <p:nvPr/>
        </p:nvSpPr>
        <p:spPr bwMode="auto">
          <a:xfrm>
            <a:off x="8674987" y="3551760"/>
            <a:ext cx="10259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会社概要</a:t>
            </a:r>
            <a:endParaRPr lang="ja-JP" altLang="en-US" sz="25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1" name="図形グループ 120"/>
          <p:cNvGrpSpPr/>
          <p:nvPr/>
        </p:nvGrpSpPr>
        <p:grpSpPr>
          <a:xfrm>
            <a:off x="8098662" y="3578922"/>
            <a:ext cx="327926" cy="325072"/>
            <a:chOff x="-605721" y="2950176"/>
            <a:chExt cx="2258431" cy="2238785"/>
          </a:xfrm>
        </p:grpSpPr>
        <p:sp>
          <p:nvSpPr>
            <p:cNvPr id="122" name="角丸四角形 121"/>
            <p:cNvSpPr/>
            <p:nvPr/>
          </p:nvSpPr>
          <p:spPr>
            <a:xfrm>
              <a:off x="-605721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角丸四角形 122"/>
            <p:cNvSpPr/>
            <p:nvPr/>
          </p:nvSpPr>
          <p:spPr>
            <a:xfrm>
              <a:off x="617120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角丸四角形 123"/>
            <p:cNvSpPr/>
            <p:nvPr/>
          </p:nvSpPr>
          <p:spPr>
            <a:xfrm>
              <a:off x="-605721" y="2950176"/>
              <a:ext cx="1035588" cy="10355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角丸四角形 124"/>
            <p:cNvSpPr/>
            <p:nvPr/>
          </p:nvSpPr>
          <p:spPr>
            <a:xfrm>
              <a:off x="617120" y="2950176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835400" y="-3640144"/>
            <a:ext cx="76676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	　</a:t>
            </a:r>
          </a:p>
          <a:p>
            <a:r>
              <a:rPr lang="ja-JP" altLang="en-US" dirty="0"/>
              <a:t>	</a:t>
            </a:r>
          </a:p>
          <a:p>
            <a:r>
              <a:rPr lang="ja-JP" altLang="en-US" dirty="0"/>
              <a:t>	</a:t>
            </a:r>
          </a:p>
          <a:p>
            <a:r>
              <a:rPr lang="ja-JP" altLang="en-US" dirty="0"/>
              <a:t>		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728291"/>
              </p:ext>
            </p:extLst>
          </p:nvPr>
        </p:nvGraphicFramePr>
        <p:xfrm>
          <a:off x="8187006" y="4050151"/>
          <a:ext cx="5806972" cy="295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3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912"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社名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特定非営利活動法人クオーレ</a:t>
                      </a:r>
                      <a:endParaRPr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代表者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理事長　</a:t>
                      </a:r>
                      <a:r>
                        <a:rPr lang="ja-JP" altLang="en-US" sz="1600" dirty="0"/>
                        <a:t>松原 克成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本社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〒441-8152</a:t>
                      </a:r>
                      <a:r>
                        <a:rPr lang="ja-JP" altLang="en-US" sz="1400" dirty="0"/>
                        <a:t>　</a:t>
                      </a:r>
                      <a:r>
                        <a:rPr lang="ja-JP" altLang="en-US" sz="1600" dirty="0"/>
                        <a:t>豊橋市三本木町字新東上</a:t>
                      </a:r>
                      <a:r>
                        <a:rPr lang="en-US" altLang="ja-JP" sz="1600" dirty="0"/>
                        <a:t>2</a:t>
                      </a:r>
                      <a:r>
                        <a:rPr lang="ja-JP" altLang="en-US" sz="1600" dirty="0"/>
                        <a:t>番地７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TEL: 0532-26-8005</a:t>
                      </a:r>
                      <a:r>
                        <a:rPr lang="en-US" altLang="ja-JP" sz="1400" baseline="0" dirty="0"/>
                        <a:t>   </a:t>
                      </a:r>
                      <a:r>
                        <a:rPr lang="en-US" altLang="ja-JP" sz="1400" dirty="0"/>
                        <a:t>FAX: 0532-26-8012</a:t>
                      </a:r>
                      <a:endParaRPr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設立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400" dirty="0"/>
                        <a:t>2017</a:t>
                      </a:r>
                      <a:r>
                        <a:rPr lang="ja-JP" altLang="en-US" sz="1400" dirty="0"/>
                        <a:t>年</a:t>
                      </a:r>
                      <a:r>
                        <a:rPr lang="en-US" altLang="ja-JP" sz="1400" dirty="0"/>
                        <a:t>4</a:t>
                      </a:r>
                      <a:r>
                        <a:rPr lang="ja-JP" altLang="en-US" sz="1400" dirty="0"/>
                        <a:t>月</a:t>
                      </a:r>
                      <a:r>
                        <a:rPr lang="en-US" altLang="ja-JP" sz="1400" dirty="0"/>
                        <a:t>3</a:t>
                      </a:r>
                      <a:r>
                        <a:rPr lang="ja-JP" altLang="en-US" sz="1400" dirty="0"/>
                        <a:t>日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149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事業内容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就労移行支援の運営</a:t>
                      </a:r>
                      <a:endParaRPr lang="en-US" altLang="ja-JP" sz="1400" dirty="0"/>
                    </a:p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相談支援事業の運営</a:t>
                      </a:r>
                      <a:endParaRPr lang="en-US" altLang="ja-JP" sz="1400" dirty="0"/>
                    </a:p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多機能型（就労継続</a:t>
                      </a:r>
                      <a:r>
                        <a:rPr lang="en-US" altLang="ja-JP" sz="1400" dirty="0"/>
                        <a:t>A</a:t>
                      </a:r>
                      <a:r>
                        <a:rPr lang="ja-JP" altLang="en-US" sz="1400" dirty="0"/>
                        <a:t>型</a:t>
                      </a:r>
                      <a:r>
                        <a:rPr lang="en-US" altLang="ja-JP" sz="1400" dirty="0"/>
                        <a:t>B</a:t>
                      </a:r>
                      <a:r>
                        <a:rPr lang="ja-JP" altLang="en-US" sz="1400" dirty="0"/>
                        <a:t>型）の運営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853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従業員数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92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約２５名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7" name="Rectangle 158"/>
          <p:cNvSpPr>
            <a:spLocks noChangeArrowheads="1"/>
          </p:cNvSpPr>
          <p:nvPr/>
        </p:nvSpPr>
        <p:spPr bwMode="auto">
          <a:xfrm>
            <a:off x="8623782" y="7138810"/>
            <a:ext cx="12824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  <a:cs typeface="ＭＳ Ｐゴシック" pitchFamily="50" charset="-128"/>
              </a:rPr>
              <a:t>事業所紹介</a:t>
            </a:r>
            <a:endParaRPr lang="ja-JP" altLang="en-US" sz="2500" dirty="0">
              <a:solidFill>
                <a:srgbClr val="000000"/>
              </a:solidFill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28" name="図形グループ 127"/>
          <p:cNvGrpSpPr/>
          <p:nvPr/>
        </p:nvGrpSpPr>
        <p:grpSpPr>
          <a:xfrm>
            <a:off x="8098663" y="7114766"/>
            <a:ext cx="327926" cy="325072"/>
            <a:chOff x="-605721" y="2950176"/>
            <a:chExt cx="2258431" cy="2238785"/>
          </a:xfrm>
        </p:grpSpPr>
        <p:sp>
          <p:nvSpPr>
            <p:cNvPr id="129" name="角丸四角形 128"/>
            <p:cNvSpPr/>
            <p:nvPr/>
          </p:nvSpPr>
          <p:spPr>
            <a:xfrm>
              <a:off x="-605721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617120" y="4153374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角丸四角形 130"/>
            <p:cNvSpPr/>
            <p:nvPr/>
          </p:nvSpPr>
          <p:spPr>
            <a:xfrm>
              <a:off x="-605721" y="2950176"/>
              <a:ext cx="1035588" cy="10355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角丸四角形 131"/>
            <p:cNvSpPr/>
            <p:nvPr/>
          </p:nvSpPr>
          <p:spPr>
            <a:xfrm>
              <a:off x="617120" y="2950176"/>
              <a:ext cx="1035590" cy="103558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3" name="Rectangle 159">
            <a:extLst>
              <a:ext uri="{FF2B5EF4-FFF2-40B4-BE49-F238E27FC236}">
                <a16:creationId xmlns:a16="http://schemas.microsoft.com/office/drawing/2014/main" id="{11581531-FEBD-42BF-A959-14E05B85F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5283" y="1831267"/>
            <a:ext cx="742764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・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2017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4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　　特定非営利活動法人クオーレ設立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・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2017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10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　就労移行支援事業所　“</a:t>
            </a:r>
            <a:r>
              <a:rPr lang="ja-JP" altLang="en-US" sz="18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就労支援インクル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”を開所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・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2019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6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　　 相談支援事業所　“</a:t>
            </a:r>
            <a:r>
              <a:rPr lang="ja-JP" altLang="en-US" sz="18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クオーレ相談支援センター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”を開設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・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2019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12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　　東海農政局　農福連携交付金事業所認定を受託。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・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2020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8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     多機能型事業所　“</a:t>
            </a:r>
            <a:r>
              <a:rPr lang="ja-JP" altLang="en-US" sz="1800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就労サポート ココポルタ</a:t>
            </a:r>
            <a:r>
              <a:rPr lang="ja-JP" altLang="en-US" sz="18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”開所予定</a:t>
            </a:r>
            <a:endParaRPr lang="en-US" altLang="ja-JP" sz="18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algn="just" defTabSz="1284549" fontAlgn="base">
              <a:spcBef>
                <a:spcPct val="0"/>
              </a:spcBef>
              <a:spcAft>
                <a:spcPct val="0"/>
              </a:spcAft>
            </a:pPr>
            <a:endParaRPr lang="en-US" altLang="ja-JP" sz="1400" dirty="0">
              <a:solidFill>
                <a:srgbClr val="000000"/>
              </a:solidFill>
              <a:latin typeface="Osaka" charset="-128"/>
              <a:ea typeface="Osaka" charset="-128"/>
              <a:cs typeface="ＭＳ Ｐゴシック" pitchFamily="50" charset="-128"/>
            </a:endParaRPr>
          </a:p>
        </p:txBody>
      </p:sp>
      <p:sp>
        <p:nvSpPr>
          <p:cNvPr id="64" name="Rectangle 115">
            <a:extLst>
              <a:ext uri="{FF2B5EF4-FFF2-40B4-BE49-F238E27FC236}">
                <a16:creationId xmlns:a16="http://schemas.microsoft.com/office/drawing/2014/main" id="{A81FA551-DCF6-4BCA-8A98-ABD17E01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6014" y="7917157"/>
            <a:ext cx="112851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ジョブコーチ配属</a:t>
            </a:r>
            <a:endParaRPr lang="en-US" altLang="ja-JP" sz="1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65" name="Rectangle 113">
            <a:extLst>
              <a:ext uri="{FF2B5EF4-FFF2-40B4-BE49-F238E27FC236}">
                <a16:creationId xmlns:a16="http://schemas.microsoft.com/office/drawing/2014/main" id="{856B6C65-EFBC-4A09-81F5-CDC065FB8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5413" y="9456763"/>
            <a:ext cx="2559996" cy="276999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1284549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2020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年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8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月オープン予定</a:t>
            </a: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D67B706-CDF5-410A-8EBD-E44111B0D0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055" y="5310855"/>
            <a:ext cx="960230" cy="96023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08313C9-B0DA-44C2-8B05-0180B38F1A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799" t="27814" r="20131" b="47502"/>
          <a:stretch/>
        </p:blipFill>
        <p:spPr>
          <a:xfrm>
            <a:off x="1201926" y="5341998"/>
            <a:ext cx="4147718" cy="375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30995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</Template>
  <TotalTime>0</TotalTime>
  <Words>353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Osaka</vt:lpstr>
      <vt:lpstr>メイリオ</vt:lpstr>
      <vt:lpstr>Arial</vt:lpstr>
      <vt:lpstr>Calibri</vt:lpstr>
      <vt:lpstr>Calibri Light</vt:lpstr>
      <vt:lpstr>ZWAdobeF</vt:lpstr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2014-07-29T10:51:33Z</dcterms:created>
  <dcterms:modified xsi:type="dcterms:W3CDTF">2020-07-09T07:32:06Z</dcterms:modified>
</cp:coreProperties>
</file>